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6" r:id="rId3"/>
  </p:sldMasterIdLst>
  <p:notesMasterIdLst>
    <p:notesMasterId r:id="rId55"/>
  </p:notesMasterIdLst>
  <p:sldIdLst>
    <p:sldId id="256" r:id="rId4"/>
    <p:sldId id="257" r:id="rId5"/>
    <p:sldId id="339" r:id="rId6"/>
    <p:sldId id="261" r:id="rId7"/>
    <p:sldId id="268" r:id="rId8"/>
    <p:sldId id="269" r:id="rId9"/>
    <p:sldId id="283" r:id="rId10"/>
    <p:sldId id="284" r:id="rId11"/>
    <p:sldId id="270" r:id="rId12"/>
    <p:sldId id="285" r:id="rId13"/>
    <p:sldId id="286" r:id="rId14"/>
    <p:sldId id="287" r:id="rId15"/>
    <p:sldId id="271" r:id="rId16"/>
    <p:sldId id="272" r:id="rId17"/>
    <p:sldId id="340" r:id="rId18"/>
    <p:sldId id="266" r:id="rId19"/>
    <p:sldId id="273" r:id="rId20"/>
    <p:sldId id="274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9" r:id="rId29"/>
    <p:sldId id="290" r:id="rId30"/>
    <p:sldId id="291" r:id="rId31"/>
    <p:sldId id="292" r:id="rId32"/>
    <p:sldId id="341" r:id="rId33"/>
    <p:sldId id="294" r:id="rId34"/>
    <p:sldId id="344" r:id="rId35"/>
    <p:sldId id="293" r:id="rId36"/>
    <p:sldId id="296" r:id="rId37"/>
    <p:sldId id="328" r:id="rId38"/>
    <p:sldId id="295" r:id="rId39"/>
    <p:sldId id="342" r:id="rId40"/>
    <p:sldId id="300" r:id="rId41"/>
    <p:sldId id="301" r:id="rId42"/>
    <p:sldId id="297" r:id="rId43"/>
    <p:sldId id="302" r:id="rId44"/>
    <p:sldId id="303" r:id="rId45"/>
    <p:sldId id="304" r:id="rId46"/>
    <p:sldId id="306" r:id="rId47"/>
    <p:sldId id="305" r:id="rId48"/>
    <p:sldId id="258" r:id="rId49"/>
    <p:sldId id="338" r:id="rId50"/>
    <p:sldId id="260" r:id="rId51"/>
    <p:sldId id="262" r:id="rId52"/>
    <p:sldId id="388" r:id="rId53"/>
    <p:sldId id="343" r:id="rId5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8" Type="http://schemas.openxmlformats.org/officeDocument/2006/relationships/tableStyles" Target="tableStyles.xml"/><Relationship Id="rId57" Type="http://schemas.openxmlformats.org/officeDocument/2006/relationships/viewProps" Target="viewProps.xml"/><Relationship Id="rId56" Type="http://schemas.openxmlformats.org/officeDocument/2006/relationships/presProps" Target="presProps.xml"/><Relationship Id="rId55" Type="http://schemas.openxmlformats.org/officeDocument/2006/relationships/notesMaster" Target="notesMasters/notesMaster1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6D1A9-478B-41ED-9866-E381DF816B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31A800-6726-4758-8710-067720462B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48" y="0"/>
            <a:ext cx="1529277" cy="112735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 userDrawn="1"/>
        </p:nvSpPr>
        <p:spPr>
          <a:xfrm>
            <a:off x="1074198" y="1225118"/>
            <a:ext cx="6862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总结</a:t>
            </a: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 userDrawn="1"/>
        </p:nvSpPr>
        <p:spPr>
          <a:xfrm>
            <a:off x="1074198" y="1225118"/>
            <a:ext cx="6862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Next Week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 userDrawn="1"/>
        </p:nvSpPr>
        <p:spPr>
          <a:xfrm>
            <a:off x="2335225" y="1502512"/>
            <a:ext cx="6481744" cy="4068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建议交流与改进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任务汇报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文献解读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知识分享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趋势分析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报告框架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10256483" y="5442347"/>
            <a:ext cx="1606859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THANKS</a:t>
            </a:r>
            <a:endParaRPr lang="zh-CN" altLang="en-US" sz="2400" b="1" dirty="0" err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 userDrawn="1"/>
        </p:nvSpPr>
        <p:spPr>
          <a:xfrm>
            <a:off x="2609295" y="947467"/>
            <a:ext cx="53095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参考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buFont typeface="+mj-lt"/>
              <a:buAutoNum type="arabicPeriod"/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 userDrawn="1"/>
        </p:nvSpPr>
        <p:spPr>
          <a:xfrm>
            <a:off x="1074198" y="1225118"/>
            <a:ext cx="6862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CONTENT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 userDrawn="1"/>
        </p:nvSpPr>
        <p:spPr>
          <a:xfrm>
            <a:off x="1074198" y="1225118"/>
            <a:ext cx="6862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总结</a:t>
            </a: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 userDrawn="1"/>
        </p:nvSpPr>
        <p:spPr>
          <a:xfrm>
            <a:off x="1074198" y="1225118"/>
            <a:ext cx="6862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Next Week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 userDrawn="1"/>
        </p:nvSpPr>
        <p:spPr>
          <a:xfrm>
            <a:off x="2335225" y="1502512"/>
            <a:ext cx="6481744" cy="4068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建议交流与改进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任务汇报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文献解读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知识分享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趋势分析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报告框架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10256483" y="5442347"/>
            <a:ext cx="1606859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THANKS</a:t>
            </a:r>
            <a:endParaRPr lang="zh-CN" altLang="en-US" sz="2400" b="1" dirty="0" err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 userDrawn="1"/>
        </p:nvSpPr>
        <p:spPr>
          <a:xfrm>
            <a:off x="2609295" y="947467"/>
            <a:ext cx="53095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参考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buFont typeface="+mj-lt"/>
              <a:buAutoNum type="arabicPeriod"/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48" y="0"/>
            <a:ext cx="1529277" cy="112735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 userDrawn="1"/>
        </p:nvSpPr>
        <p:spPr>
          <a:xfrm>
            <a:off x="1074198" y="1225118"/>
            <a:ext cx="6862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CONTENT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7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6E82A-BAB8-4871-9018-93C6073C505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6E82A-BAB8-4871-9018-93C6073C505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103.png"/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109.png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tags" Target="../tags/tag2.xml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image" Target="../media/image11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118.png"/><Relationship Id="rId3" Type="http://schemas.openxmlformats.org/officeDocument/2006/relationships/image" Target="../media/image117.png"/><Relationship Id="rId2" Type="http://schemas.openxmlformats.org/officeDocument/2006/relationships/image" Target="../media/image44.png"/><Relationship Id="rId1" Type="http://schemas.openxmlformats.org/officeDocument/2006/relationships/image" Target="../media/image116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.xml"/><Relationship Id="rId8" Type="http://schemas.openxmlformats.org/officeDocument/2006/relationships/image" Target="../media/image126.png"/><Relationship Id="rId7" Type="http://schemas.openxmlformats.org/officeDocument/2006/relationships/image" Target="../media/image125.png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image" Target="../media/image119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image" Target="../media/image127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133.png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image" Target="../media/image13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7" Type="http://schemas.openxmlformats.org/officeDocument/2006/relationships/image" Target="../media/image140.png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image" Target="../media/image134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144.png"/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image" Target="../media/image1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46.png"/><Relationship Id="rId1" Type="http://schemas.openxmlformats.org/officeDocument/2006/relationships/image" Target="../media/image145.png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5.png"/><Relationship Id="rId8" Type="http://schemas.openxmlformats.org/officeDocument/2006/relationships/image" Target="../media/image154.png"/><Relationship Id="rId7" Type="http://schemas.openxmlformats.org/officeDocument/2006/relationships/image" Target="../media/image153.png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3" Type="http://schemas.openxmlformats.org/officeDocument/2006/relationships/slideLayout" Target="../slideLayouts/slideLayout10.xml"/><Relationship Id="rId12" Type="http://schemas.openxmlformats.org/officeDocument/2006/relationships/image" Target="../media/image158.png"/><Relationship Id="rId11" Type="http://schemas.openxmlformats.org/officeDocument/2006/relationships/image" Target="../media/image157.png"/><Relationship Id="rId10" Type="http://schemas.openxmlformats.org/officeDocument/2006/relationships/image" Target="../media/image156.png"/><Relationship Id="rId1" Type="http://schemas.openxmlformats.org/officeDocument/2006/relationships/image" Target="../media/image14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60.png"/><Relationship Id="rId1" Type="http://schemas.openxmlformats.org/officeDocument/2006/relationships/image" Target="../media/image15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1154672"/>
          </a:xfrm>
        </p:spPr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2020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秋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总结与展望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707340"/>
            <a:ext cx="9144000" cy="2550459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汇报人：袁尤良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日期：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2020/09/18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2"/>
          <p:cNvSpPr>
            <a:spLocks noGrp="1"/>
          </p:cNvSpPr>
          <p:nvPr/>
        </p:nvSpPr>
        <p:spPr>
          <a:xfrm>
            <a:off x="8646111" y="622627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i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482A6A-66B6-4137-8AA8-9452B6F6979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517015" y="283845"/>
            <a:ext cx="140716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特征选择</a:t>
            </a:r>
            <a:endParaRPr lang="zh-CN" altLang="en-US" sz="24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87695" y="1028065"/>
            <a:ext cx="315341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子集选择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-------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子集评价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97560" y="1788160"/>
            <a:ext cx="315341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过滤选择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-----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相关统计量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9120" y="3224530"/>
            <a:ext cx="3371850" cy="5905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54660" y="3971290"/>
            <a:ext cx="362077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从同类和异类分别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找一个最近邻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2467610" y="2329180"/>
            <a:ext cx="441325" cy="7499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687695" y="1822450"/>
            <a:ext cx="180784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包裹式选择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335" y="2294890"/>
            <a:ext cx="3836035" cy="381254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79120" y="4986655"/>
            <a:ext cx="336105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思想素朴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不考虑学习器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114155" y="1822450"/>
            <a:ext cx="180784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嵌入式选择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431925" y="1028065"/>
            <a:ext cx="315341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避免维数灾难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降低学习难度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862695" y="2593975"/>
            <a:ext cx="293306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训练过程学习器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自动进行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>
              <a:lnSpc>
                <a:spcPct val="150000"/>
              </a:lnSpc>
              <a:buFont typeface="+mj-lt"/>
              <a:buNone/>
            </a:pP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>
              <a:lnSpc>
                <a:spcPct val="150000"/>
              </a:lnSpc>
              <a:buFont typeface="+mj-lt"/>
              <a:buNone/>
            </a:pP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	????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4112895" y="1630680"/>
            <a:ext cx="15875" cy="4378325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8825230" y="1729105"/>
            <a:ext cx="15875" cy="4378325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508760" y="267335"/>
            <a:ext cx="17132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半监督学习</a:t>
            </a:r>
            <a:endParaRPr lang="zh-CN" altLang="en-US" sz="24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32305" y="981075"/>
            <a:ext cx="196215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生成式方法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1750" y="1487805"/>
            <a:ext cx="3223260" cy="26689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490" y="4501515"/>
            <a:ext cx="3324225" cy="1905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250" y="1322705"/>
            <a:ext cx="3531235" cy="29718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720080" y="4294505"/>
            <a:ext cx="196215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基于分歧的学习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593715" y="4801235"/>
            <a:ext cx="59048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对同一数据集的多视图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假设条件独立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分别训练学习器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分别返回未标记数据的可信结果互相促进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307830" y="3175635"/>
            <a:ext cx="196215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半监督聚类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508760" y="259080"/>
            <a:ext cx="17132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概率图模型</a:t>
            </a:r>
            <a:endParaRPr lang="zh-CN" altLang="en-US" sz="24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7335" y="1167765"/>
            <a:ext cx="44983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有向图模型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--&gt;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贝叶斯网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无向图模型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--&gt;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马尔可夫网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335" y="3642360"/>
            <a:ext cx="2790825" cy="11811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7335" y="2720340"/>
            <a:ext cx="40633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隐马尔可夫模型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转移概率</a:t>
            </a:r>
            <a:r>
              <a:rPr lang="en-US" altLang="zh-CN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观测概率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初始状态概率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78985" y="1078865"/>
            <a:ext cx="376618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马尔可夫随机场</a:t>
            </a:r>
            <a:endParaRPr lang="zh-CN" altLang="en-US" b="1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全局马尔可夫性 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+ 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势函数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   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外           内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040" y="2367915"/>
            <a:ext cx="2981325" cy="16478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165" y="1167765"/>
            <a:ext cx="2133600" cy="685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440" y="4140200"/>
            <a:ext cx="3514725" cy="17907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6365" y="2936240"/>
            <a:ext cx="4524375" cy="20764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957185" y="2158365"/>
            <a:ext cx="343916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利用大量观测序列建模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370" y="5095240"/>
            <a:ext cx="4686300" cy="590550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4641850" y="1307465"/>
            <a:ext cx="15875" cy="4378325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602740" y="195580"/>
            <a:ext cx="17132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条件随机场</a:t>
            </a:r>
            <a:endParaRPr lang="zh-CN" altLang="en-US" sz="24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45050" y="4975860"/>
            <a:ext cx="5662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判别式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-----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对条件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概率建模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给定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计算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y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的概率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不能给定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y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计算属于不同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的概率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64130" y="1410970"/>
            <a:ext cx="367093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还需给对应的标记序列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7745" y="2132965"/>
            <a:ext cx="3057525" cy="1600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695" y="3949700"/>
            <a:ext cx="5210175" cy="6762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rcRect l="6066" t="25847" r="50785" b="34542"/>
          <a:stretch>
            <a:fillRect/>
          </a:stretch>
        </p:blipFill>
        <p:spPr>
          <a:xfrm>
            <a:off x="5518150" y="2079625"/>
            <a:ext cx="2669540" cy="17068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136015" y="5045075"/>
            <a:ext cx="329184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生成式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-----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对联合概率建模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46160" y="6373495"/>
            <a:ext cx="2743200" cy="365125"/>
          </a:xfrm>
        </p:spPr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508760" y="267335"/>
            <a:ext cx="140716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强化学习</a:t>
            </a:r>
            <a:endParaRPr lang="zh-CN" altLang="en-US" sz="24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065" y="1191895"/>
            <a:ext cx="2061845" cy="10375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" y="2392680"/>
            <a:ext cx="2891790" cy="22663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-28575" y="4878070"/>
            <a:ext cx="30099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不断学习策略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确定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or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概率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675380" y="1593215"/>
            <a:ext cx="224980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单步强化学习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325" y="2834005"/>
            <a:ext cx="3160395" cy="2044065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3070225" y="1115060"/>
            <a:ext cx="24130" cy="5012055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5839460" y="1115060"/>
            <a:ext cx="24130" cy="5012055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185" y="2392680"/>
            <a:ext cx="6122035" cy="313182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8431530" y="1593215"/>
            <a:ext cx="179768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多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步强化学习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90625" y="1913255"/>
            <a:ext cx="490537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工作总结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下一阶段计划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22095" y="2175510"/>
            <a:ext cx="2869565" cy="1845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  <a:buFont typeface="Wingdings" panose="05000000000000000000" charset="0"/>
              <a:buNone/>
            </a:pP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周志华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-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机器学习</a:t>
            </a:r>
            <a:endParaRPr lang="zh-CN" altLang="en-US" dirty="0" smtClean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sz="24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李宏毅</a:t>
            </a:r>
            <a:r>
              <a:rPr lang="en-US" altLang="zh-CN" sz="24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sz="24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深度学习</a:t>
            </a:r>
            <a:endParaRPr lang="zh-CN" altLang="en-US" dirty="0" smtClean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NLU-Seq2Seq model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Few-Shot NLU task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深度学习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5160" y="1306195"/>
            <a:ext cx="7367270" cy="44869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Basic concepts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705" y="1343660"/>
            <a:ext cx="3600000" cy="189039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" y="4307840"/>
            <a:ext cx="3600000" cy="173319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040" y="1256665"/>
            <a:ext cx="4523105" cy="225933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6270" y="4140200"/>
            <a:ext cx="3710305" cy="206883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900" y="1026795"/>
            <a:ext cx="3600000" cy="300292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0040" y="4176395"/>
            <a:ext cx="1800000" cy="203270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标题 6"/>
          <p:cNvSpPr/>
          <p:nvPr>
            <p:ph type="title"/>
          </p:nvPr>
        </p:nvSpPr>
        <p:spPr/>
        <p:txBody>
          <a:bodyPr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CNN &amp; RNN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835" y="3669665"/>
            <a:ext cx="5389245" cy="25844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35" y="1110615"/>
            <a:ext cx="5103495" cy="242252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030" y="1235075"/>
            <a:ext cx="4152265" cy="43878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1628775" y="349885"/>
            <a:ext cx="5289550" cy="5848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Word Embedding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7"/>
          <a:stretch>
            <a:fillRect/>
          </a:stretch>
        </p:blipFill>
        <p:spPr>
          <a:xfrm>
            <a:off x="812165" y="1007745"/>
            <a:ext cx="5443855" cy="31946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167245" y="1661160"/>
            <a:ext cx="24676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 fontAlgn="auto">
              <a:lnSpc>
                <a:spcPct val="100000"/>
              </a:lnSpc>
              <a:buFont typeface="+mj-lt"/>
              <a:buAutoNum type="arabicPeriod"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Word2Vector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l" fontAlgn="auto">
              <a:lnSpc>
                <a:spcPct val="100000"/>
              </a:lnSpc>
              <a:buFont typeface="+mj-lt"/>
              <a:buAutoNum type="arabicPeriod"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Glove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l" fontAlgn="auto">
              <a:lnSpc>
                <a:spcPct val="100000"/>
              </a:lnSpc>
              <a:buFont typeface="+mj-lt"/>
              <a:buAutoNum type="arabicPeriod"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ELMO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l" fontAlgn="auto">
              <a:lnSpc>
                <a:spcPct val="100000"/>
              </a:lnSpc>
              <a:buFont typeface="+mj-lt"/>
              <a:buAutoNum type="arabicPeriod"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Bert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69110" y="4437380"/>
            <a:ext cx="50088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 fontAlgn="auto">
              <a:lnSpc>
                <a:spcPct val="100000"/>
              </a:lnSpc>
              <a:buFont typeface="+mj-lt"/>
              <a:buAutoNum type="arabicPeriod"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character-level embedding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l" fontAlgn="auto">
              <a:lnSpc>
                <a:spcPct val="100000"/>
              </a:lnSpc>
              <a:buFont typeface="+mj-lt"/>
              <a:buAutoNum type="arabicPeriod"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WordPiece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l" fontAlgn="auto">
              <a:lnSpc>
                <a:spcPct val="100000"/>
              </a:lnSpc>
              <a:buFont typeface="+mj-lt"/>
              <a:buAutoNum type="arabicPeriod"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Byte Pair Encoding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l" fontAlgn="auto">
              <a:lnSpc>
                <a:spcPct val="100000"/>
              </a:lnSpc>
              <a:buFont typeface="+mj-lt"/>
              <a:buAutoNum type="arabicPeriod"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Unigram Language Model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7655" y="3342640"/>
            <a:ext cx="3679190" cy="24809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67245" y="5755005"/>
            <a:ext cx="278384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一定要是词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向量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”?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6" grpId="1"/>
      <p:bldP spid="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90625" y="1913255"/>
            <a:ext cx="490537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工作总结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下一阶段计划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22095" y="2175510"/>
            <a:ext cx="286956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  <a:buFont typeface="Wingdings" panose="05000000000000000000" charset="0"/>
              <a:buNone/>
            </a:pP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周志华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-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机器学习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李宏毅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深度学习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NLU-Seq2Seq model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Few-Shot NLU task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1472306" y="301736"/>
            <a:ext cx="3306557" cy="584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defRPr>
            </a:lvl1pPr>
          </a:lstStyle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Explain ML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7975" y="1683385"/>
            <a:ext cx="225552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Sailency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Map</a:t>
            </a:r>
            <a:endParaRPr lang="zh-CN" altLang="en-US" sz="2000" dirty="0" err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2"/>
          <a:stretch>
            <a:fillRect/>
          </a:stretch>
        </p:blipFill>
        <p:spPr>
          <a:xfrm>
            <a:off x="2093595" y="930910"/>
            <a:ext cx="5230495" cy="25520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"/>
          <a:stretch>
            <a:fillRect/>
          </a:stretch>
        </p:blipFill>
        <p:spPr>
          <a:xfrm>
            <a:off x="8108539" y="1400119"/>
            <a:ext cx="3359420" cy="361047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315" y="3482975"/>
            <a:ext cx="6409055" cy="27863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610600" y="1031875"/>
            <a:ext cx="218948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Filter 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Explaination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07975" y="4217670"/>
            <a:ext cx="95123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Lime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ATTACK &amp; DEFENSE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-56800" y="5890350"/>
            <a:ext cx="292259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等线" panose="02010600030101010101" charset="-122"/>
                <a:ea typeface="PMingLiU" panose="02020500000000000000" pitchFamily="18" charset="-120"/>
                <a:cs typeface="+mn-cs"/>
              </a:rPr>
              <a:t>One Pixel Attack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等线" panose="02010600030101010101" charset="-122"/>
              <a:ea typeface="PMingLiU" panose="02020500000000000000" pitchFamily="18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等线" panose="02010600030101010101" charset="-122"/>
                <a:ea typeface="PMingLiU" panose="02020500000000000000" pitchFamily="18" charset="-120"/>
                <a:cs typeface="+mn-cs"/>
              </a:rPr>
              <a:t>Black Box Attack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等线" panose="02010600030101010101" charset="-122"/>
              <a:ea typeface="PMingLiU" panose="02020500000000000000" pitchFamily="18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等线" panose="02010600030101010101" charset="-122"/>
                <a:ea typeface="PMingLiU" panose="02020500000000000000" pitchFamily="18" charset="-120"/>
                <a:cs typeface="+mn-cs"/>
              </a:rPr>
              <a:t>Universal Adversarial Attack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等线" panose="02010600030101010101" charset="-122"/>
              <a:ea typeface="PMingLiU" panose="02020500000000000000" pitchFamily="18" charset="-120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02985" y="2322830"/>
            <a:ext cx="5622925" cy="26847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" y="1881505"/>
            <a:ext cx="5801360" cy="327152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457325" y="1374775"/>
            <a:ext cx="1066165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ATTACK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10600" y="1374775"/>
            <a:ext cx="121158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DEFENCE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5974080" y="1010920"/>
            <a:ext cx="24130" cy="5012055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COMPRESSION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2530" y="914400"/>
            <a:ext cx="6828155" cy="22955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120" y="3423920"/>
            <a:ext cx="6205220" cy="27330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730" y="3445510"/>
            <a:ext cx="5935980" cy="268986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Seq2Seq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rcRect l="40180"/>
          <a:stretch>
            <a:fillRect/>
          </a:stretch>
        </p:blipFill>
        <p:spPr>
          <a:xfrm>
            <a:off x="95250" y="1645920"/>
            <a:ext cx="4513580" cy="343344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405" y="1645920"/>
            <a:ext cx="7134860" cy="324104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813935" y="1724660"/>
            <a:ext cx="221996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and Beam search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4792980" y="1657350"/>
            <a:ext cx="20955" cy="3261995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025" y="1105535"/>
            <a:ext cx="5956300" cy="4411345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68450" y="366395"/>
            <a:ext cx="6716395" cy="584835"/>
          </a:xfrm>
        </p:spPr>
        <p:txBody>
          <a:bodyPr>
            <a:normAutofit fontScale="90000"/>
          </a:bodyPr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(Seq2Seq with “self attention”)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2"/>
          <p:cNvSpPr>
            <a:spLocks noGrp="1"/>
          </p:cNvSpPr>
          <p:nvPr/>
        </p:nvSpPr>
        <p:spPr>
          <a:xfrm>
            <a:off x="8737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i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482A6A-66B6-4137-8AA8-9452B6F6979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r="69007" b="88812"/>
          <a:stretch>
            <a:fillRect/>
          </a:stretch>
        </p:blipFill>
        <p:spPr>
          <a:xfrm>
            <a:off x="1457325" y="951230"/>
            <a:ext cx="3038475" cy="5289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2009775"/>
            <a:ext cx="5998210" cy="283908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331335" y="5645150"/>
            <a:ext cx="468884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BERT GPT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2110" y="178435"/>
            <a:ext cx="5614670" cy="654050"/>
          </a:xfrm>
        </p:spPr>
        <p:txBody>
          <a:bodyPr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 encoder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765" y="1012825"/>
            <a:ext cx="4003675" cy="23209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265" y="1421130"/>
            <a:ext cx="9694545" cy="53003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Anomaly detection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06" y="947753"/>
            <a:ext cx="4465789" cy="264465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9" name="文本框 8"/>
          <p:cNvSpPr txBox="1"/>
          <p:nvPr/>
        </p:nvSpPr>
        <p:spPr>
          <a:xfrm>
            <a:off x="2986481" y="2367435"/>
            <a:ext cx="1610686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With label</a:t>
            </a:r>
            <a:endParaRPr lang="zh-CN" altLang="en-US" b="1" dirty="0" err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097" y="1126965"/>
            <a:ext cx="5784081" cy="390939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矩形 10"/>
          <p:cNvSpPr/>
          <p:nvPr/>
        </p:nvSpPr>
        <p:spPr>
          <a:xfrm>
            <a:off x="5527710" y="4164696"/>
            <a:ext cx="1533433" cy="4580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Without label</a:t>
            </a:r>
            <a:endParaRPr lang="zh-CN" altLang="en-US" b="1" dirty="0" err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847125" y="5360565"/>
            <a:ext cx="5162726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对现有数据做若干维的分布拟合然后用于预测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06" y="3730800"/>
            <a:ext cx="4465789" cy="286816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文本框 13"/>
          <p:cNvSpPr txBox="1"/>
          <p:nvPr/>
        </p:nvSpPr>
        <p:spPr>
          <a:xfrm>
            <a:off x="1528195" y="5027792"/>
            <a:ext cx="2355908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Use auto encoder</a:t>
            </a:r>
            <a:endParaRPr lang="zh-CN" altLang="en-US" b="1" dirty="0" err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2272406" y="358251"/>
            <a:ext cx="3306557" cy="584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defRPr>
            </a:lvl1pPr>
          </a:lstStyle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5595" y="1059815"/>
            <a:ext cx="5711190" cy="28486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970" y="1029335"/>
            <a:ext cx="5467350" cy="2879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5" y="4511675"/>
            <a:ext cx="3067685" cy="15379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320" y="4680585"/>
            <a:ext cx="2957195" cy="120142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7915" y="4416425"/>
            <a:ext cx="2310765" cy="172910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775" y="4693285"/>
            <a:ext cx="2514600" cy="12128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35" name="直接连接符 34"/>
          <p:cNvCxnSpPr/>
          <p:nvPr/>
        </p:nvCxnSpPr>
        <p:spPr>
          <a:xfrm>
            <a:off x="6364605" y="1029335"/>
            <a:ext cx="20955" cy="3261995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 flipH="1">
            <a:off x="660400" y="4150360"/>
            <a:ext cx="11223625" cy="2286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2110" y="178435"/>
            <a:ext cx="5614670" cy="654050"/>
          </a:xfrm>
        </p:spPr>
        <p:txBody>
          <a:bodyPr/>
          <a:p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0"/>
          <a:stretch>
            <a:fillRect/>
          </a:stretch>
        </p:blipFill>
        <p:spPr>
          <a:xfrm>
            <a:off x="315595" y="3655060"/>
            <a:ext cx="3748405" cy="25260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5" y="1347470"/>
            <a:ext cx="3854450" cy="23075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655" y="1569720"/>
            <a:ext cx="6577330" cy="4234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2110" y="178435"/>
            <a:ext cx="5614670" cy="654050"/>
          </a:xfrm>
        </p:spPr>
        <p:txBody>
          <a:bodyPr/>
          <a:p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300" y="1336040"/>
            <a:ext cx="4939665" cy="35426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15" y="1278255"/>
            <a:ext cx="5219700" cy="4046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90625" y="1913255"/>
            <a:ext cx="490537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工作总结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下一阶段计划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22095" y="2175510"/>
            <a:ext cx="2869565" cy="1845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  <a:buFont typeface="Wingdings" panose="05000000000000000000" charset="0"/>
              <a:buNone/>
            </a:pP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周志华</a:t>
            </a:r>
            <a:r>
              <a:rPr lang="en-US" altLang="zh-CN" sz="2400" b="1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-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机器学习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李宏毅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深度学习</a:t>
            </a:r>
            <a:endParaRPr lang="zh-CN" altLang="en-US" dirty="0" smtClean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NLU-Seq2Seq model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Few-Shot NLU task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90625" y="1913255"/>
            <a:ext cx="490537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工作总结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下一阶段计划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22095" y="2175510"/>
            <a:ext cx="3910965" cy="1845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  <a:buFont typeface="Wingdings" panose="05000000000000000000" charset="0"/>
              <a:buNone/>
            </a:pPr>
            <a:endParaRPr lang="zh-CN" altLang="en-US" dirty="0" smtClean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周志华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-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机器学习</a:t>
            </a:r>
            <a:endParaRPr lang="zh-CN" altLang="en-US" dirty="0" smtClean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李宏毅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深度学习</a:t>
            </a:r>
            <a:endParaRPr lang="zh-CN" altLang="en-US" dirty="0" smtClean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altLang="zh-CN" sz="24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NLU-Seq2Seq model</a:t>
            </a:r>
            <a:endParaRPr lang="en-US" altLang="zh-CN" sz="2400" b="1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Few-Shot NLU task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endParaRPr lang="en-US" altLang="zh-CN" dirty="0" smtClean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/>
        </p:nvSpPr>
        <p:spPr>
          <a:xfrm>
            <a:off x="1581526" y="358251"/>
            <a:ext cx="3306557" cy="584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defRPr>
            </a:lvl1pPr>
          </a:lstStyle>
          <a:p>
            <a:r>
              <a:rPr lang="zh-CN" altLang="en-US" dirty="0"/>
              <a:t>任务型对话处理流程图</a:t>
            </a:r>
            <a:endParaRPr lang="zh-CN" altLang="en-US" dirty="0"/>
          </a:p>
        </p:txBody>
      </p:sp>
      <p:sp>
        <p:nvSpPr>
          <p:cNvPr id="6" name="灯片编号占位符 2"/>
          <p:cNvSpPr>
            <a:spLocks noGrp="1"/>
          </p:cNvSpPr>
          <p:nvPr/>
        </p:nvSpPr>
        <p:spPr>
          <a:xfrm>
            <a:off x="8864600" y="6610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i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6500" y="1322705"/>
            <a:ext cx="5207635" cy="26619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 b="64490"/>
          <a:stretch>
            <a:fillRect/>
          </a:stretch>
        </p:blipFill>
        <p:spPr>
          <a:xfrm>
            <a:off x="196850" y="4368800"/>
            <a:ext cx="7487285" cy="13684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43"/>
          <a:stretch>
            <a:fillRect/>
          </a:stretch>
        </p:blipFill>
        <p:spPr>
          <a:xfrm>
            <a:off x="3175" y="1273175"/>
            <a:ext cx="2560320" cy="28041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0"/>
          <a:stretch>
            <a:fillRect/>
          </a:stretch>
        </p:blipFill>
        <p:spPr>
          <a:xfrm>
            <a:off x="7459980" y="1478915"/>
            <a:ext cx="2916555" cy="216471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570" y="3984625"/>
            <a:ext cx="2418080" cy="21367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815" y="1673860"/>
            <a:ext cx="2023110" cy="4248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标题 4"/>
          <p:cNvSpPr/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 flipH="1" flipV="1">
            <a:off x="5867400" y="1955800"/>
            <a:ext cx="5231765" cy="402590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8" name="文本框 17"/>
          <p:cNvSpPr txBox="1"/>
          <p:nvPr/>
        </p:nvSpPr>
        <p:spPr>
          <a:xfrm>
            <a:off x="1913890" y="1283335"/>
            <a:ext cx="159766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Attention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303135" y="1283335"/>
            <a:ext cx="215265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J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oint and align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755" y="1915160"/>
            <a:ext cx="3238500" cy="410781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标题 4"/>
          <p:cNvSpPr/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170" y="1417955"/>
            <a:ext cx="4801870" cy="369951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0" name="文本框 19"/>
          <p:cNvSpPr txBox="1"/>
          <p:nvPr/>
        </p:nvSpPr>
        <p:spPr>
          <a:xfrm>
            <a:off x="1985010" y="5108575"/>
            <a:ext cx="159766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lot gate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510" y="1417955"/>
            <a:ext cx="5009515" cy="365442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6" name="文本框 25"/>
          <p:cNvSpPr txBox="1"/>
          <p:nvPr/>
        </p:nvSpPr>
        <p:spPr>
          <a:xfrm>
            <a:off x="7271385" y="5072380"/>
            <a:ext cx="267398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Slot gate iteration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2110" y="178435"/>
            <a:ext cx="5614670" cy="654050"/>
          </a:xfrm>
        </p:spPr>
        <p:txBody>
          <a:bodyPr/>
          <a:p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325" y="988060"/>
            <a:ext cx="4587875" cy="2063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8810" r="8967" b="20460"/>
          <a:stretch>
            <a:fillRect/>
          </a:stretch>
        </p:blipFill>
        <p:spPr>
          <a:xfrm>
            <a:off x="573405" y="2905125"/>
            <a:ext cx="4302760" cy="27451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030" y="593090"/>
            <a:ext cx="6080760" cy="17754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 l="17976" r="17226" b="15129"/>
          <a:stretch>
            <a:fillRect/>
          </a:stretch>
        </p:blipFill>
        <p:spPr>
          <a:xfrm>
            <a:off x="6589395" y="2449195"/>
            <a:ext cx="5156200" cy="311531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746125" y="5701665"/>
            <a:ext cx="372364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Slot gate + Self attention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56780" y="5650230"/>
            <a:ext cx="372364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Pointer + attention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8145" y="1033145"/>
            <a:ext cx="4509135" cy="4808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966460" y="751205"/>
            <a:ext cx="5918200" cy="48939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62330" y="468630"/>
            <a:ext cx="3523615" cy="1945005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2110" y="178435"/>
            <a:ext cx="5614670" cy="654050"/>
          </a:xfrm>
        </p:spPr>
        <p:txBody>
          <a:bodyPr/>
          <a:p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rcRect l="4673" r="4673"/>
          <a:stretch>
            <a:fillRect/>
          </a:stretch>
        </p:blipFill>
        <p:spPr>
          <a:xfrm>
            <a:off x="862330" y="993140"/>
            <a:ext cx="3684905" cy="52825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rcRect l="2442" t="15574" r="6397"/>
          <a:stretch>
            <a:fillRect/>
          </a:stretch>
        </p:blipFill>
        <p:spPr>
          <a:xfrm>
            <a:off x="5958205" y="303530"/>
            <a:ext cx="5183505" cy="15849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1680" y="1888490"/>
            <a:ext cx="5457190" cy="17907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5821680" y="92710"/>
            <a:ext cx="5456555" cy="36664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29945" y="392430"/>
            <a:ext cx="4176395" cy="5978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2755" y="3829050"/>
            <a:ext cx="3642360" cy="117348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6425" y="4831715"/>
            <a:ext cx="3437890" cy="1843405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6611620" y="3855720"/>
            <a:ext cx="4014470" cy="2895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5298" b="19026"/>
          <a:stretch>
            <a:fillRect/>
          </a:stretch>
        </p:blipFill>
        <p:spPr>
          <a:xfrm>
            <a:off x="1184275" y="243205"/>
            <a:ext cx="3951605" cy="10928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90" y="1282065"/>
            <a:ext cx="3609340" cy="16579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705" y="3319780"/>
            <a:ext cx="4150995" cy="15614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705" y="4971415"/>
            <a:ext cx="4109085" cy="13849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0885" y="1508760"/>
            <a:ext cx="6225540" cy="12985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rcRect l="4637" r="6041" b="25741"/>
          <a:stretch>
            <a:fillRect/>
          </a:stretch>
        </p:blipFill>
        <p:spPr>
          <a:xfrm>
            <a:off x="6494780" y="2940050"/>
            <a:ext cx="5048885" cy="264985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25525" y="221615"/>
            <a:ext cx="4218940" cy="29038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068705" y="3407410"/>
            <a:ext cx="4380865" cy="30657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910580" y="1545590"/>
            <a:ext cx="5995670" cy="41421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256780" y="219075"/>
            <a:ext cx="37496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sz="2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CNN-Base</a:t>
            </a:r>
            <a:endParaRPr lang="en-US" altLang="zh-CN" sz="24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90625" y="1913255"/>
            <a:ext cx="490537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工作总结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下一阶段计划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22095" y="2175510"/>
            <a:ext cx="431228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  <a:buFont typeface="Wingdings" panose="05000000000000000000" charset="0"/>
              <a:buNone/>
            </a:pPr>
            <a:endParaRPr lang="zh-CN" altLang="en-US" dirty="0" smtClean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周志华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-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机器学习</a:t>
            </a:r>
            <a:endParaRPr lang="zh-CN" altLang="en-US" dirty="0" smtClean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李宏毅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深度学习</a:t>
            </a:r>
            <a:endParaRPr lang="zh-CN" altLang="en-US" dirty="0" smtClean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NLU-Seq2Seq model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altLang="zh-CN" sz="24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Few-Shot NLU task</a:t>
            </a:r>
            <a:endParaRPr lang="en-US" altLang="zh-CN" sz="2400" b="1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endParaRPr lang="en-US" altLang="zh-CN" sz="2400" b="1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2110" y="178435"/>
            <a:ext cx="5614670" cy="654050"/>
          </a:xfrm>
        </p:spPr>
        <p:txBody>
          <a:bodyPr/>
          <a:p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71515" y="752475"/>
            <a:ext cx="5667375" cy="21196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3038" t="1282" r="6384" b="16844"/>
          <a:stretch>
            <a:fillRect/>
          </a:stretch>
        </p:blipFill>
        <p:spPr>
          <a:xfrm>
            <a:off x="167005" y="2830195"/>
            <a:ext cx="5292725" cy="33324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10" y="881380"/>
            <a:ext cx="4476750" cy="19907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235" y="3035300"/>
            <a:ext cx="6083300" cy="23114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711825" y="5346700"/>
            <a:ext cx="62515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00000"/>
              </a:lnSpc>
              <a:buFont typeface="+mj-lt"/>
              <a:buNone/>
            </a:pPr>
            <a:r>
              <a:rPr lang="en-US" altLang="zh-CN" sz="2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Lable-Enhance TapNet + CRF + CDT</a:t>
            </a:r>
            <a:endParaRPr lang="en-US" altLang="zh-CN" sz="28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2110" y="178435"/>
            <a:ext cx="5614670" cy="654050"/>
          </a:xfrm>
        </p:spPr>
        <p:txBody>
          <a:bodyPr/>
          <a:p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2545" y="353060"/>
            <a:ext cx="4250690" cy="11766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5" y="1433830"/>
            <a:ext cx="3739515" cy="225806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46685" y="2166620"/>
            <a:ext cx="632460" cy="101981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145" y="314325"/>
            <a:ext cx="3481070" cy="12255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rcRect l="1175" t="5340" r="10410" b="-633"/>
          <a:stretch>
            <a:fillRect/>
          </a:stretch>
        </p:blipFill>
        <p:spPr>
          <a:xfrm>
            <a:off x="4208145" y="1539875"/>
            <a:ext cx="3350895" cy="22726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5265" y="730250"/>
            <a:ext cx="3846830" cy="12909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9215" y="2075815"/>
            <a:ext cx="4524375" cy="16757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410" y="4364990"/>
            <a:ext cx="6186805" cy="20840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0865" y="4031615"/>
            <a:ext cx="2279650" cy="275082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8265" y="426720"/>
            <a:ext cx="4064000" cy="3385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256405" y="426720"/>
            <a:ext cx="3302635" cy="3368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712075" y="444500"/>
            <a:ext cx="4362450" cy="32975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43230" y="3995420"/>
            <a:ext cx="8960485" cy="28530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9865995" y="4705350"/>
            <a:ext cx="206883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00000"/>
              </a:lnSpc>
              <a:buFont typeface="+mj-lt"/>
              <a:buNone/>
            </a:pPr>
            <a:r>
              <a:rPr lang="en-US" altLang="zh-CN" sz="2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slot description</a:t>
            </a:r>
            <a:endParaRPr lang="en-US" altLang="zh-CN" sz="28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0" algn="ctr" fontAlgn="auto">
              <a:lnSpc>
                <a:spcPct val="100000"/>
              </a:lnSpc>
              <a:buFont typeface="+mj-lt"/>
              <a:buNone/>
            </a:pPr>
            <a:r>
              <a:rPr lang="en-US" altLang="zh-CN" sz="2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(examples)</a:t>
            </a:r>
            <a:endParaRPr lang="en-US" altLang="zh-CN" sz="28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t="2799"/>
          <a:stretch>
            <a:fillRect/>
          </a:stretch>
        </p:blipFill>
        <p:spPr>
          <a:xfrm>
            <a:off x="336550" y="1022985"/>
            <a:ext cx="5181600" cy="36385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150" y="909320"/>
            <a:ext cx="4048125" cy="962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965" y="1871345"/>
            <a:ext cx="4381500" cy="22955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2485" y="4964430"/>
            <a:ext cx="6010275" cy="7524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800590" y="11430"/>
            <a:ext cx="1897380" cy="21685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属性划分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剪枝处理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连续数据处理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缺失处理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多变量决策树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4595" y="2739390"/>
            <a:ext cx="3314700" cy="3388995"/>
          </a:xfrm>
          <a:prstGeom prst="rect">
            <a:avLst/>
          </a:prstGeom>
        </p:spPr>
      </p:pic>
      <p:sp>
        <p:nvSpPr>
          <p:cNvPr id="13" name="标题 4"/>
          <p:cNvSpPr>
            <a:spLocks noGrp="1"/>
          </p:cNvSpPr>
          <p:nvPr/>
        </p:nvSpPr>
        <p:spPr>
          <a:xfrm>
            <a:off x="1540516" y="380467"/>
            <a:ext cx="4151050" cy="544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defRPr>
            </a:lvl1pPr>
          </a:lstStyle>
          <a:p>
            <a:r>
              <a:rPr lang="zh-CN" altLang="en-US" sz="2400"/>
              <a:t>决策树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7215" y="832485"/>
            <a:ext cx="6275070" cy="5436235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2110" y="178435"/>
            <a:ext cx="5614670" cy="654050"/>
          </a:xfrm>
        </p:spPr>
        <p:txBody>
          <a:bodyPr/>
          <a:p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65" y="904875"/>
            <a:ext cx="6085840" cy="233616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80" y="3446780"/>
            <a:ext cx="4915535" cy="2410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2110" y="178435"/>
            <a:ext cx="5614670" cy="654050"/>
          </a:xfrm>
        </p:spPr>
        <p:txBody>
          <a:bodyPr/>
          <a:p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3189605"/>
            <a:ext cx="3900170" cy="24034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 b="52158"/>
          <a:stretch>
            <a:fillRect/>
          </a:stretch>
        </p:blipFill>
        <p:spPr>
          <a:xfrm>
            <a:off x="0" y="904875"/>
            <a:ext cx="4967605" cy="21088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385" y="832485"/>
            <a:ext cx="6323330" cy="23571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0385" y="3266440"/>
            <a:ext cx="5972175" cy="2040255"/>
          </a:xfrm>
          <a:prstGeom prst="rect">
            <a:avLst/>
          </a:prstGeom>
        </p:spPr>
      </p:pic>
      <p:cxnSp>
        <p:nvCxnSpPr>
          <p:cNvPr id="35" name="直接连接符 34"/>
          <p:cNvCxnSpPr/>
          <p:nvPr/>
        </p:nvCxnSpPr>
        <p:spPr>
          <a:xfrm>
            <a:off x="5203190" y="1012825"/>
            <a:ext cx="29210" cy="5221605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93115" y="5654040"/>
            <a:ext cx="3708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00000"/>
              </a:lnSpc>
              <a:buFont typeface="+mj-lt"/>
              <a:buNone/>
            </a:pPr>
            <a:r>
              <a:rPr lang="en-US" altLang="zh-CN" sz="2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Matching Network</a:t>
            </a:r>
            <a:endParaRPr lang="en-US" altLang="zh-CN" sz="28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78345" y="5712460"/>
            <a:ext cx="3708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00000"/>
              </a:lnSpc>
              <a:buFont typeface="+mj-lt"/>
              <a:buNone/>
            </a:pPr>
            <a:r>
              <a:rPr lang="en-US" altLang="zh-CN" sz="2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Prototypical Network</a:t>
            </a:r>
            <a:endParaRPr lang="en-US" altLang="zh-CN" sz="28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09995" y="4198620"/>
            <a:ext cx="4467225" cy="2435225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4586" t="16301" r="6149"/>
          <a:stretch>
            <a:fillRect/>
          </a:stretch>
        </p:blipFill>
        <p:spPr>
          <a:xfrm>
            <a:off x="1008380" y="1038225"/>
            <a:ext cx="4126230" cy="13354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l="44005" t="-2814" r="3725" b="33774"/>
          <a:stretch>
            <a:fillRect/>
          </a:stretch>
        </p:blipFill>
        <p:spPr>
          <a:xfrm>
            <a:off x="1309370" y="2339340"/>
            <a:ext cx="3524250" cy="1854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25" y="4065270"/>
            <a:ext cx="5796280" cy="21469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8985" y="122555"/>
            <a:ext cx="4824095" cy="9156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7130" y="1130300"/>
            <a:ext cx="4298950" cy="16516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7600" y="3327400"/>
            <a:ext cx="4579620" cy="104267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50825" y="964565"/>
            <a:ext cx="5704205" cy="52470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122670" y="161925"/>
            <a:ext cx="4628515" cy="28949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108065" y="3330575"/>
            <a:ext cx="4756785" cy="3416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309370" y="310515"/>
            <a:ext cx="47377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00000"/>
              </a:lnSpc>
              <a:buFont typeface="+mj-lt"/>
              <a:buNone/>
            </a:pPr>
            <a:r>
              <a:rPr lang="en-US" altLang="zh-CN" sz="2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MN &amp; Proto Developement</a:t>
            </a:r>
            <a:endParaRPr lang="en-US" altLang="zh-CN" sz="28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b="55347"/>
          <a:stretch>
            <a:fillRect/>
          </a:stretch>
        </p:blipFill>
        <p:spPr>
          <a:xfrm>
            <a:off x="460375" y="1360805"/>
            <a:ext cx="4345305" cy="2003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3397250"/>
            <a:ext cx="4263390" cy="19710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025" y="1359535"/>
            <a:ext cx="6055360" cy="17405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 b="21883"/>
          <a:stretch>
            <a:fillRect/>
          </a:stretch>
        </p:blipFill>
        <p:spPr>
          <a:xfrm>
            <a:off x="5657215" y="2947035"/>
            <a:ext cx="5046980" cy="2751455"/>
          </a:xfrm>
          <a:prstGeom prst="rect">
            <a:avLst/>
          </a:prstGeom>
        </p:spPr>
      </p:pic>
      <p:cxnSp>
        <p:nvCxnSpPr>
          <p:cNvPr id="35" name="直接连接符 34"/>
          <p:cNvCxnSpPr/>
          <p:nvPr/>
        </p:nvCxnSpPr>
        <p:spPr>
          <a:xfrm>
            <a:off x="5382895" y="1359535"/>
            <a:ext cx="33655" cy="440436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350010" y="305435"/>
            <a:ext cx="30340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00000"/>
              </a:lnSpc>
              <a:buFont typeface="+mj-lt"/>
              <a:buNone/>
            </a:pPr>
            <a:r>
              <a:rPr lang="en-US" altLang="zh-CN" sz="2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Memory Based</a:t>
            </a:r>
            <a:endParaRPr lang="en-US" altLang="zh-CN" sz="28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2110" y="178435"/>
            <a:ext cx="5614670" cy="654050"/>
          </a:xfrm>
        </p:spPr>
        <p:txBody>
          <a:bodyPr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Generative Model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5230" y="1244600"/>
            <a:ext cx="5666105" cy="1765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154045"/>
            <a:ext cx="6807200" cy="2856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2110" y="178435"/>
            <a:ext cx="5614670" cy="654050"/>
          </a:xfrm>
        </p:spPr>
        <p:txBody>
          <a:bodyPr/>
          <a:p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15473" r="14611" b="67209"/>
          <a:stretch>
            <a:fillRect/>
          </a:stretch>
        </p:blipFill>
        <p:spPr>
          <a:xfrm>
            <a:off x="257810" y="48260"/>
            <a:ext cx="3218180" cy="8845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10960" r="12761" b="13767"/>
          <a:stretch>
            <a:fillRect/>
          </a:stretch>
        </p:blipFill>
        <p:spPr>
          <a:xfrm>
            <a:off x="128270" y="932815"/>
            <a:ext cx="3347720" cy="23260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r="5539" b="41720"/>
          <a:stretch>
            <a:fillRect/>
          </a:stretch>
        </p:blipFill>
        <p:spPr>
          <a:xfrm>
            <a:off x="298450" y="3519170"/>
            <a:ext cx="3319145" cy="16370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rcRect b="26853"/>
          <a:stretch>
            <a:fillRect/>
          </a:stretch>
        </p:blipFill>
        <p:spPr>
          <a:xfrm>
            <a:off x="128270" y="5299075"/>
            <a:ext cx="3489325" cy="15855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rcRect l="2617" t="14692" r="8444" b="9769"/>
          <a:stretch>
            <a:fillRect/>
          </a:stretch>
        </p:blipFill>
        <p:spPr>
          <a:xfrm>
            <a:off x="3848100" y="116205"/>
            <a:ext cx="3851275" cy="112776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6525" y="1506855"/>
            <a:ext cx="3855085" cy="206311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100" y="3967480"/>
            <a:ext cx="3547745" cy="280479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0600" y="1143635"/>
            <a:ext cx="3448685" cy="105600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0600" y="2199640"/>
            <a:ext cx="3358515" cy="134366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54010" y="4356735"/>
            <a:ext cx="2350135" cy="76644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1"/>
          <a:srcRect r="495" b="30892"/>
          <a:stretch>
            <a:fillRect/>
          </a:stretch>
        </p:blipFill>
        <p:spPr>
          <a:xfrm>
            <a:off x="8131175" y="5208270"/>
            <a:ext cx="3928110" cy="149288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80320" y="4057015"/>
            <a:ext cx="1878965" cy="1066165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80645" y="69215"/>
            <a:ext cx="3527425" cy="3244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3812540" y="102870"/>
            <a:ext cx="4057015" cy="35274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8484235" y="1083945"/>
            <a:ext cx="3527425" cy="25279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7790" y="3459480"/>
            <a:ext cx="3620770" cy="3347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3787140" y="3963670"/>
            <a:ext cx="3706495" cy="28263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8014970" y="4057015"/>
            <a:ext cx="3996690" cy="27419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7801610" y="310515"/>
            <a:ext cx="3708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00000"/>
              </a:lnSpc>
              <a:buFont typeface="+mj-lt"/>
              <a:buNone/>
            </a:pPr>
            <a:r>
              <a:rPr lang="en-US" altLang="zh-CN" sz="2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Others</a:t>
            </a:r>
            <a:endParaRPr lang="en-US" altLang="zh-CN" sz="28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90625" y="1905000"/>
            <a:ext cx="665607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err="1">
                <a:latin typeface="宋体" panose="02010600030101010101" pitchFamily="2" charset="-122"/>
                <a:ea typeface="宋体" panose="02010600030101010101" pitchFamily="2" charset="-122"/>
              </a:rPr>
              <a:t>进行了入门的机器学习和深度学习</a:t>
            </a:r>
            <a:endParaRPr lang="zh-CN" altLang="en-US" dirty="0" err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err="1">
                <a:latin typeface="宋体" panose="02010600030101010101" pitchFamily="2" charset="-122"/>
                <a:ea typeface="宋体" panose="02010600030101010101" pitchFamily="2" charset="-122"/>
              </a:rPr>
              <a:t>学习积累了一些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NLP</a:t>
            </a:r>
            <a:r>
              <a:rPr lang="zh-CN" altLang="en-US" dirty="0" err="1">
                <a:latin typeface="宋体" panose="02010600030101010101" pitchFamily="2" charset="-122"/>
                <a:ea typeface="宋体" panose="02010600030101010101" pitchFamily="2" charset="-122"/>
              </a:rPr>
              <a:t>领域的常识、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trick</a:t>
            </a:r>
            <a:r>
              <a:rPr lang="zh-CN" altLang="en-US" dirty="0" err="1">
                <a:latin typeface="宋体" panose="02010600030101010101" pitchFamily="2" charset="-122"/>
                <a:ea typeface="宋体" panose="02010600030101010101" pitchFamily="2" charset="-122"/>
              </a:rPr>
              <a:t>和模型</a:t>
            </a:r>
            <a:endParaRPr lang="zh-CN" altLang="en-US" dirty="0" err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err="1">
                <a:latin typeface="宋体" panose="02010600030101010101" pitchFamily="2" charset="-122"/>
                <a:ea typeface="宋体" panose="02010600030101010101" pitchFamily="2" charset="-122"/>
              </a:rPr>
              <a:t>对任务型对话中的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NLU</a:t>
            </a:r>
            <a:r>
              <a:rPr lang="zh-CN" altLang="en-US" dirty="0" err="1">
                <a:latin typeface="宋体" panose="02010600030101010101" pitchFamily="2" charset="-122"/>
                <a:ea typeface="宋体" panose="02010600030101010101" pitchFamily="2" charset="-122"/>
              </a:rPr>
              <a:t>有了比较细致的了解</a:t>
            </a:r>
            <a:endParaRPr lang="zh-CN" altLang="en-US" dirty="0" err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err="1">
                <a:latin typeface="宋体" panose="02010600030101010101" pitchFamily="2" charset="-122"/>
                <a:ea typeface="宋体" panose="02010600030101010101" pitchFamily="2" charset="-122"/>
              </a:rPr>
              <a:t>对于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NLU</a:t>
            </a:r>
            <a:r>
              <a:rPr lang="zh-CN" altLang="en-US" dirty="0" err="1">
                <a:latin typeface="宋体" panose="02010600030101010101" pitchFamily="2" charset="-122"/>
                <a:ea typeface="宋体" panose="02010600030101010101" pitchFamily="2" charset="-122"/>
              </a:rPr>
              <a:t>中的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Few-Shot learning</a:t>
            </a:r>
            <a:r>
              <a:rPr lang="zh-CN" altLang="en-US" dirty="0" err="1">
                <a:latin typeface="宋体" panose="02010600030101010101" pitchFamily="2" charset="-122"/>
                <a:ea typeface="宋体" panose="02010600030101010101" pitchFamily="2" charset="-122"/>
              </a:rPr>
              <a:t>有了一定的认识</a:t>
            </a:r>
            <a:endParaRPr lang="zh-CN" altLang="en-US" dirty="0" err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err="1">
                <a:latin typeface="宋体" panose="02010600030101010101" pitchFamily="2" charset="-122"/>
                <a:ea typeface="宋体" panose="02010600030101010101" pitchFamily="2" charset="-122"/>
              </a:rPr>
              <a:t>建立了基于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pytorch</a:t>
            </a:r>
            <a:r>
              <a:rPr lang="zh-CN" altLang="en-US" dirty="0" err="1">
                <a:latin typeface="宋体" panose="02010600030101010101" pitchFamily="2" charset="-122"/>
                <a:ea typeface="宋体" panose="02010600030101010101" pitchFamily="2" charset="-122"/>
              </a:rPr>
              <a:t>建模的基础</a:t>
            </a:r>
            <a:endParaRPr lang="zh-CN" altLang="en-US" dirty="0" err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dirty="0" err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dirty="0" err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dirty="0" err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90625" y="1682115"/>
            <a:ext cx="4905375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工作总结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下一阶段计划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22095" y="1944370"/>
            <a:ext cx="286956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  <a:buFont typeface="Wingdings" panose="05000000000000000000" charset="0"/>
              <a:buNone/>
            </a:pP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周志华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-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机器学习</a:t>
            </a:r>
            <a:endParaRPr lang="zh-CN" altLang="en-US" dirty="0" smtClean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李宏毅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深度学习</a:t>
            </a:r>
            <a:endParaRPr lang="zh-CN" altLang="en-US" dirty="0" smtClean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NLU-Seq2Seq model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Few-Shot NLU task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43050" y="3565525"/>
            <a:ext cx="764349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  <a:buFont typeface="Wingdings" panose="05000000000000000000" charset="0"/>
              <a:buNone/>
            </a:pP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尝试并优化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idea-“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基于上下文原型的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few-shot slot-filling”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提升建模及代码编写能力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拾起并强化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“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线代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-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概率论与数理统计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”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能力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阅读文献积累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idea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逐步学习科研相关服务器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linux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系统的操作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NLP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领域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人工智能领域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)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相关常识的积累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继续思考基于神经网络的人工智能未来的发展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90625" y="1905000"/>
            <a:ext cx="4905375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f</a:t>
            </a:r>
            <a:endParaRPr lang="zh-CN" altLang="en-US" dirty="0" err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005" y="2083435"/>
            <a:ext cx="2695575" cy="22288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35" y="4223385"/>
            <a:ext cx="3267075" cy="23526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580" y="2235835"/>
            <a:ext cx="4143375" cy="20764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3330" y="4312285"/>
            <a:ext cx="4524375" cy="18764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0955" y="2369185"/>
            <a:ext cx="3543300" cy="214312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959850" y="5238115"/>
            <a:ext cx="2125980" cy="1337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支持向量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核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函数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软间隔和正则化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130" y="1211580"/>
            <a:ext cx="2076450" cy="6286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6580" y="1153795"/>
            <a:ext cx="2562225" cy="714375"/>
          </a:xfrm>
          <a:prstGeom prst="rect">
            <a:avLst/>
          </a:prstGeom>
        </p:spPr>
      </p:pic>
      <p:sp>
        <p:nvSpPr>
          <p:cNvPr id="14" name="标题 4"/>
          <p:cNvSpPr>
            <a:spLocks noGrp="1"/>
          </p:cNvSpPr>
          <p:nvPr/>
        </p:nvSpPr>
        <p:spPr>
          <a:xfrm>
            <a:off x="1441456" y="396977"/>
            <a:ext cx="4151050" cy="544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defRPr>
            </a:lvl1pPr>
          </a:lstStyle>
          <a:p>
            <a:r>
              <a:rPr lang="zh-CN" altLang="en-US" sz="2400"/>
              <a:t>支持向量机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2110" y="178435"/>
            <a:ext cx="5614670" cy="654050"/>
          </a:xfrm>
        </p:spPr>
        <p:txBody>
          <a:bodyPr/>
          <a:p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3065" y="1180465"/>
            <a:ext cx="5751195" cy="1229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fontAlgn="auto">
              <a:lnSpc>
                <a:spcPct val="100000"/>
              </a:lnSpc>
            </a:pPr>
            <a:r>
              <a:rPr lang="en-US" altLang="zh-CN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support set</a:t>
            </a:r>
            <a:endParaRPr lang="en-US" altLang="zh-CN" dirty="0" err="1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 fontAlgn="auto">
              <a:lnSpc>
                <a:spcPct val="100000"/>
              </a:lnSpc>
            </a:pP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add </a:t>
            </a:r>
            <a:r>
              <a:rPr lang="en-US" altLang="zh-CN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manuelita </a:t>
            </a: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 </a:t>
            </a:r>
            <a:r>
              <a:rPr lang="en-US" altLang="zh-CN" dirty="0" err="1" smtClean="0">
                <a:solidFill>
                  <a:srgbClr val="FFC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my </a:t>
            </a:r>
            <a:r>
              <a:rPr lang="en-US" altLang="zh-CN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indiespensables playlist</a:t>
            </a:r>
            <a:endParaRPr lang="en-US" altLang="zh-CN" dirty="0" err="1" smtClean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 fontAlgn="auto">
              <a:lnSpc>
                <a:spcPct val="100000"/>
              </a:lnSpc>
            </a:pP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add </a:t>
            </a:r>
            <a:r>
              <a:rPr lang="en-US" altLang="zh-CN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this</a:t>
            </a:r>
            <a:r>
              <a:rPr lang="en-US" altLang="zh-CN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track</a:t>
            </a: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to </a:t>
            </a:r>
            <a:r>
              <a:rPr lang="en-US" altLang="zh-CN" dirty="0" err="1" smtClean="0">
                <a:solidFill>
                  <a:srgbClr val="FFC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my </a:t>
            </a:r>
            <a:r>
              <a:rPr lang="en-US" altLang="zh-CN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global funk</a:t>
            </a:r>
            <a:endParaRPr lang="en-US" altLang="zh-CN" dirty="0" err="1" smtClean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 fontAlgn="auto">
              <a:lnSpc>
                <a:spcPct val="100000"/>
              </a:lnSpc>
            </a:pP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add </a:t>
            </a:r>
            <a:r>
              <a:rPr lang="en-US" altLang="zh-CN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sugarolly days</a:t>
            </a: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to </a:t>
            </a:r>
            <a:r>
              <a:rPr lang="en-US" altLang="zh-CN" dirty="0" err="1" smtClean="0">
                <a:solidFill>
                  <a:srgbClr val="FFC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my list </a:t>
            </a: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your favorite slaughterhouse</a:t>
            </a:r>
            <a:endParaRPr lang="en-US" altLang="zh-CN" dirty="0" err="1" smtClean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842125" y="1252855"/>
            <a:ext cx="4888230" cy="1229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fontAlgn="auto">
              <a:lnSpc>
                <a:spcPct val="100000"/>
              </a:lnSpc>
            </a:pPr>
            <a:r>
              <a:rPr lang="en-US" altLang="zh-CN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query set</a:t>
            </a:r>
            <a:endParaRPr lang="en-US" altLang="zh-CN" dirty="0" err="1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 fontAlgn="auto">
              <a:lnSpc>
                <a:spcPct val="100000"/>
              </a:lnSpc>
            </a:pP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add </a:t>
            </a:r>
            <a:r>
              <a:rPr lang="en-US" altLang="zh-CN" u="sng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bret mckenzie</a:t>
            </a: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to my </a:t>
            </a:r>
            <a:r>
              <a:rPr lang="en-US" altLang="zh-CN" u="sng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pop commute playlist</a:t>
            </a:r>
            <a:endParaRPr lang="en-US" altLang="zh-CN" u="sng" dirty="0" err="1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 fontAlgn="auto">
              <a:lnSpc>
                <a:spcPct val="100000"/>
              </a:lnSpc>
            </a:pP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add t</a:t>
            </a:r>
            <a:r>
              <a:rPr lang="en-US" altLang="zh-CN" u="sng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his song</a:t>
            </a: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to my playlist named </a:t>
            </a:r>
            <a:r>
              <a:rPr lang="en-US" altLang="zh-CN" u="sng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wild country</a:t>
            </a:r>
            <a:endParaRPr lang="en-US" altLang="zh-CN" u="sng" dirty="0" err="1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 fontAlgn="auto">
              <a:lnSpc>
                <a:spcPct val="100000"/>
              </a:lnSpc>
            </a:pP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add </a:t>
            </a:r>
            <a:r>
              <a:rPr lang="en-US" altLang="zh-CN" u="sng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 track</a:t>
            </a: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to my </a:t>
            </a:r>
            <a:r>
              <a:rPr lang="en-US" altLang="zh-CN" u="sng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hands up playlist</a:t>
            </a: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dirty="0" err="1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838950" y="1609090"/>
            <a:ext cx="487045" cy="2565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8627110" y="1635125"/>
            <a:ext cx="264795" cy="26479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380230" y="3056890"/>
            <a:ext cx="14719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 fontAlgn="auto">
              <a:lnSpc>
                <a:spcPct val="100000"/>
              </a:lnSpc>
            </a:pPr>
            <a:r>
              <a:rPr lang="en-US" altLang="zh-CN" u="sng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bret mckenzie</a:t>
            </a:r>
            <a:endParaRPr lang="en-US" altLang="zh-CN" dirty="0" err="1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296660" y="3056890"/>
            <a:ext cx="11417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 fontAlgn="auto">
              <a:lnSpc>
                <a:spcPct val="100000"/>
              </a:lnSpc>
            </a:pP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manuelita</a:t>
            </a:r>
            <a:endParaRPr lang="en-US" altLang="zh-CN" dirty="0" err="1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852160" y="3056890"/>
            <a:ext cx="487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00000"/>
              </a:lnSpc>
            </a:pP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???</a:t>
            </a:r>
            <a:endParaRPr lang="en-US" altLang="zh-CN" dirty="0" err="1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575810" y="3679825"/>
            <a:ext cx="3040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00000"/>
              </a:lnSpc>
            </a:pPr>
            <a:r>
              <a:rPr lang="zh-CN" altLang="en-US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这怎么进行相似性的度量</a:t>
            </a:r>
            <a:endParaRPr lang="zh-CN" altLang="en-US" dirty="0" err="1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74320" y="4731385"/>
            <a:ext cx="57232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00000"/>
              </a:lnSpc>
            </a:pPr>
            <a:r>
              <a:rPr lang="zh-CN" altLang="en-US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构建</a:t>
            </a:r>
            <a:r>
              <a:rPr lang="zh-CN" altLang="en-US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两类原型</a:t>
            </a: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endParaRPr lang="en-US" altLang="zh-CN" dirty="0" err="1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 fontAlgn="auto">
              <a:lnSpc>
                <a:spcPct val="100000"/>
              </a:lnSpc>
            </a:pP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slot</a:t>
            </a:r>
            <a:r>
              <a:rPr lang="zh-CN" altLang="en-US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的原型</a:t>
            </a:r>
            <a:endParaRPr lang="zh-CN" altLang="en-US" dirty="0" err="1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 fontAlgn="auto">
              <a:lnSpc>
                <a:spcPct val="100000"/>
              </a:lnSpc>
            </a:pP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slot</a:t>
            </a:r>
            <a:r>
              <a:rPr lang="zh-CN" altLang="en-US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上下文的原型</a:t>
            </a: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其他</a:t>
            </a: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slot mask</a:t>
            </a:r>
            <a:r>
              <a:rPr lang="zh-CN" altLang="en-US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掉或者用槽描述替代</a:t>
            </a: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zh-CN" dirty="0" err="1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440805" y="4731385"/>
            <a:ext cx="55149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00000"/>
              </a:lnSpc>
            </a:pPr>
            <a:r>
              <a:rPr lang="zh-CN" altLang="en-US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基于句式整体的处理方案</a:t>
            </a: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b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聚类</a:t>
            </a: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? memory</a:t>
            </a:r>
            <a:r>
              <a:rPr lang="zh-CN" altLang="en-US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记录句式信息</a:t>
            </a: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?</a:t>
            </a:r>
            <a:r>
              <a:rPr lang="zh-CN" altLang="en-US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借助已有的某些模型</a:t>
            </a: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??</a:t>
            </a:r>
            <a:endParaRPr lang="en-US" altLang="zh-CN" dirty="0" err="1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874520" y="5730240"/>
            <a:ext cx="3048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00000"/>
              </a:lnSpc>
            </a:pPr>
            <a:r>
              <a:rPr lang="zh-CN" altLang="en-US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倘若句式不一致</a:t>
            </a: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?</a:t>
            </a:r>
            <a:endParaRPr lang="en-US" altLang="zh-CN" dirty="0" err="1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Semi-supervised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90" y="1876425"/>
            <a:ext cx="6871335" cy="29610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170" y="1062990"/>
            <a:ext cx="4203700" cy="47326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8" name="标题 4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400"/>
              <a:t>贝叶斯分类器</a:t>
            </a:r>
            <a:endParaRPr lang="zh-CN" altLang="en-US" sz="2400"/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6655" y="2857500"/>
            <a:ext cx="4947920" cy="1495425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725170" y="1404620"/>
            <a:ext cx="49834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朴素贝叶斯分类器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-------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属性条件独立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半朴素贝叶斯分类器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-----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考虑部分属性依赖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7917815" y="2326640"/>
            <a:ext cx="210693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完全就是利用已有信息去猜测概率然后做一个概率计算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概率的理解问题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15935" y="864870"/>
            <a:ext cx="2562225" cy="1162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035" y="946150"/>
            <a:ext cx="2578100" cy="15500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00505" y="250825"/>
            <a:ext cx="35509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集成学习</a:t>
            </a:r>
            <a:r>
              <a:rPr lang="en-US" altLang="zh-CN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多分类器学习</a:t>
            </a:r>
            <a:r>
              <a:rPr lang="en-US" altLang="zh-CN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zh-CN" sz="24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155" y="1011555"/>
            <a:ext cx="3827780" cy="118808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849755" y="2199640"/>
            <a:ext cx="894207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序列化方法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-----Boosting		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并行化方法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-----Bagging, Random Forest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55" y="2973070"/>
            <a:ext cx="5890260" cy="33832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900" y="3175000"/>
            <a:ext cx="5692140" cy="29794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517015" y="250825"/>
            <a:ext cx="7950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聚类</a:t>
            </a:r>
            <a:endParaRPr lang="zh-CN" altLang="en-US" sz="24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32800" y="2320290"/>
            <a:ext cx="3418205" cy="376047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9411335" y="1619885"/>
            <a:ext cx="121285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性能度量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308340" y="881380"/>
            <a:ext cx="318706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聚类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-----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对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距离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的理解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960" y="1292225"/>
            <a:ext cx="2762250" cy="206502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75" y="1673860"/>
            <a:ext cx="3310890" cy="146558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43230" y="1167130"/>
            <a:ext cx="418846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密度聚类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: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距离结合连续性平滑性的考量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389245" y="785495"/>
            <a:ext cx="201676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原型聚类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:k-means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960" y="4223385"/>
            <a:ext cx="3135630" cy="1857375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5846445" y="3716655"/>
            <a:ext cx="110236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层次聚类</a:t>
            </a:r>
            <a:endParaRPr lang="zh-CN" altLang="en-US" b="1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475" y="3139440"/>
            <a:ext cx="3086100" cy="2941320"/>
          </a:xfrm>
          <a:prstGeom prst="rect">
            <a:avLst/>
          </a:prstGeom>
        </p:spPr>
      </p:pic>
      <p:cxnSp>
        <p:nvCxnSpPr>
          <p:cNvPr id="28" name="直接连接符 27"/>
          <p:cNvCxnSpPr/>
          <p:nvPr/>
        </p:nvCxnSpPr>
        <p:spPr>
          <a:xfrm>
            <a:off x="4871085" y="1080770"/>
            <a:ext cx="28575" cy="514858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517015" y="267335"/>
            <a:ext cx="232537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降维与度量学习</a:t>
            </a:r>
            <a:endParaRPr lang="zh-CN" altLang="en-US" sz="24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63415" y="723900"/>
            <a:ext cx="176466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buClrTx/>
              <a:buSzTx/>
              <a:buFont typeface="+mj-lt"/>
              <a:buNone/>
            </a:pPr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主成分分析PAC</a:t>
            </a:r>
            <a:endParaRPr lang="zh-CN" altLang="en-US" b="1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9420" y="2411730"/>
            <a:ext cx="36048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PAC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作为线性手段解决不了非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线性的事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9420" y="3635375"/>
            <a:ext cx="360489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先映射到其他空间再做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PAC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9420" y="4721860"/>
            <a:ext cx="360489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核函数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--KPAC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9420" y="1715770"/>
            <a:ext cx="360489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核化线性降维</a:t>
            </a:r>
            <a:endParaRPr lang="zh-CN" altLang="en-US" b="1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6410" y="165100"/>
            <a:ext cx="3876675" cy="135255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617720" y="1784985"/>
            <a:ext cx="207264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流形学习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距离计算时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考虑拓扑结构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>
              <a:lnSpc>
                <a:spcPct val="150000"/>
              </a:lnSpc>
              <a:buFont typeface="+mj-lt"/>
              <a:buNone/>
            </a:pP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045" y="4444365"/>
            <a:ext cx="3476625" cy="159067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293235" y="3635375"/>
            <a:ext cx="360489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局部线性嵌入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LLE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392670" y="1859915"/>
            <a:ext cx="449770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度量学习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降维空间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----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样本属性上的距离度量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距离计算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非得欧氏距离或是其他类似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?--NO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225" y="3197860"/>
            <a:ext cx="4629150" cy="48577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520" y="3810635"/>
            <a:ext cx="5120005" cy="80708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7778115" y="4828540"/>
            <a:ext cx="361061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半正定对称阵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---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马氏距离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4112895" y="1647190"/>
            <a:ext cx="15875" cy="4378325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7245350" y="1647190"/>
            <a:ext cx="15875" cy="4378325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SLIDE_MODEL_TYPE" val="cover"/>
</p:tagLst>
</file>

<file path=ppt/tags/tag2.xml><?xml version="1.0" encoding="utf-8"?>
<p:tagLst xmlns:p="http://schemas.openxmlformats.org/presentationml/2006/main">
  <p:tag name="KSO_WM_UNIT_PLACING_PICTURE_USER_VIEWPORT" val="{&quot;height&quot;:7095,&quot;width&quot;:12855}"/>
</p:tagLst>
</file>

<file path=ppt/tags/tag3.xml><?xml version="1.0" encoding="utf-8"?>
<p:tagLst xmlns:p="http://schemas.openxmlformats.org/presentationml/2006/main">
  <p:tag name="KSO_WM_SLIDE_MODEL_TYPE" val="dynamicNum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342900" indent="-342900" algn="l">
          <a:lnSpc>
            <a:spcPct val="150000"/>
          </a:lnSpc>
          <a:buFont typeface="+mj-lt"/>
          <a:buAutoNum type="arabicPeriod"/>
          <a:defRPr dirty="0" smtClean="0">
            <a:latin typeface="宋体" panose="02010600030101010101" pitchFamily="2" charset="-122"/>
            <a:ea typeface="宋体" panose="02010600030101010101" pitchFamily="2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342900" indent="-342900" algn="l">
          <a:lnSpc>
            <a:spcPct val="150000"/>
          </a:lnSpc>
          <a:buFont typeface="+mj-lt"/>
          <a:buAutoNum type="arabicPeriod"/>
          <a:defRPr dirty="0" smtClean="0">
            <a:latin typeface="宋体" panose="02010600030101010101" pitchFamily="2" charset="-122"/>
            <a:ea typeface="宋体" panose="02010600030101010101" pitchFamily="2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2625</Words>
  <Application>WPS 演示</Application>
  <PresentationFormat>宽屏</PresentationFormat>
  <Paragraphs>455</Paragraphs>
  <Slides>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51</vt:i4>
      </vt:variant>
    </vt:vector>
  </HeadingPairs>
  <TitlesOfParts>
    <vt:vector size="65" baseType="lpstr">
      <vt:lpstr>Arial</vt:lpstr>
      <vt:lpstr>宋体</vt:lpstr>
      <vt:lpstr>Wingdings</vt:lpstr>
      <vt:lpstr>华文行楷</vt:lpstr>
      <vt:lpstr>Times New Roman</vt:lpstr>
      <vt:lpstr>Wingdings</vt:lpstr>
      <vt:lpstr>等线</vt:lpstr>
      <vt:lpstr>微软雅黑</vt:lpstr>
      <vt:lpstr>Arial Unicode MS</vt:lpstr>
      <vt:lpstr>等线 Light</vt:lpstr>
      <vt:lpstr>PMingLiU</vt:lpstr>
      <vt:lpstr>PMingLiU-ExtB</vt:lpstr>
      <vt:lpstr>Office 主题​​</vt:lpstr>
      <vt:lpstr>1_Office 主题​​</vt:lpstr>
      <vt:lpstr>2020秋总结与展望</vt:lpstr>
      <vt:lpstr>PowerPoint 演示文稿</vt:lpstr>
      <vt:lpstr>PowerPoint 演示文稿</vt:lpstr>
      <vt:lpstr>PowerPoint 演示文稿</vt:lpstr>
      <vt:lpstr>PowerPoint 演示文稿</vt:lpstr>
      <vt:lpstr>贝叶斯分类器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深度学习</vt:lpstr>
      <vt:lpstr>Basic concepts</vt:lpstr>
      <vt:lpstr>CNN &amp; RNN</vt:lpstr>
      <vt:lpstr>PowerPoint 演示文稿</vt:lpstr>
      <vt:lpstr>PowerPoint 演示文稿</vt:lpstr>
      <vt:lpstr>ATTACK &amp; DEFENSE</vt:lpstr>
      <vt:lpstr>NETWORK COMPRESSION</vt:lpstr>
      <vt:lpstr>Seq2Seq</vt:lpstr>
      <vt:lpstr>Transformer (Seq2Seq with “self attention”)</vt:lpstr>
      <vt:lpstr>Auto encoder</vt:lpstr>
      <vt:lpstr>Anomaly detection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Generative Model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Semi-supervised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尤良 袁</dc:creator>
  <cp:lastModifiedBy>种花家的鸢</cp:lastModifiedBy>
  <cp:revision>29</cp:revision>
  <dcterms:created xsi:type="dcterms:W3CDTF">2020-06-04T14:07:00Z</dcterms:created>
  <dcterms:modified xsi:type="dcterms:W3CDTF">2020-09-18T04:12:35Z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2052-11.1.0.9192</vt:lpwstr>
  </property>
</Properties>
</file>